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97" r:id="rId4"/>
    <p:sldId id="298" r:id="rId5"/>
    <p:sldId id="258" r:id="rId6"/>
    <p:sldId id="257" r:id="rId7"/>
    <p:sldId id="259" r:id="rId8"/>
    <p:sldId id="261" r:id="rId9"/>
    <p:sldId id="260" r:id="rId10"/>
    <p:sldId id="262" r:id="rId11"/>
    <p:sldId id="263" r:id="rId12"/>
    <p:sldId id="265" r:id="rId13"/>
    <p:sldId id="266" r:id="rId14"/>
    <p:sldId id="267" r:id="rId15"/>
    <p:sldId id="282" r:id="rId16"/>
    <p:sldId id="264" r:id="rId17"/>
    <p:sldId id="300" r:id="rId18"/>
    <p:sldId id="268" r:id="rId19"/>
    <p:sldId id="269" r:id="rId20"/>
    <p:sldId id="302" r:id="rId21"/>
    <p:sldId id="303" r:id="rId22"/>
    <p:sldId id="304" r:id="rId23"/>
    <p:sldId id="307" r:id="rId24"/>
    <p:sldId id="308" r:id="rId25"/>
    <p:sldId id="305" r:id="rId26"/>
    <p:sldId id="271" r:id="rId27"/>
    <p:sldId id="309" r:id="rId28"/>
    <p:sldId id="273" r:id="rId29"/>
    <p:sldId id="310" r:id="rId30"/>
    <p:sldId id="311" r:id="rId31"/>
    <p:sldId id="276" r:id="rId32"/>
    <p:sldId id="277" r:id="rId33"/>
    <p:sldId id="278" r:id="rId34"/>
    <p:sldId id="279" r:id="rId35"/>
    <p:sldId id="280" r:id="rId36"/>
    <p:sldId id="281" r:id="rId37"/>
    <p:sldId id="285" r:id="rId38"/>
    <p:sldId id="284" r:id="rId39"/>
    <p:sldId id="287" r:id="rId40"/>
    <p:sldId id="288" r:id="rId41"/>
    <p:sldId id="290" r:id="rId42"/>
    <p:sldId id="291" r:id="rId43"/>
    <p:sldId id="289" r:id="rId44"/>
    <p:sldId id="28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045729-D762-6B4F-B23D-A4DB10709D98}">
          <p14:sldIdLst>
            <p14:sldId id="256"/>
            <p14:sldId id="294"/>
            <p14:sldId id="297"/>
            <p14:sldId id="298"/>
            <p14:sldId id="258"/>
          </p14:sldIdLst>
        </p14:section>
        <p14:section name="Environment" id="{1D1FD77A-675E-D34F-939E-D8759E510B3C}">
          <p14:sldIdLst>
            <p14:sldId id="257"/>
            <p14:sldId id="259"/>
            <p14:sldId id="261"/>
            <p14:sldId id="260"/>
          </p14:sldIdLst>
        </p14:section>
        <p14:section name="MDP basic" id="{65779BAB-3488-D241-9941-73D795907585}">
          <p14:sldIdLst>
            <p14:sldId id="262"/>
            <p14:sldId id="263"/>
            <p14:sldId id="265"/>
            <p14:sldId id="266"/>
            <p14:sldId id="267"/>
            <p14:sldId id="282"/>
            <p14:sldId id="264"/>
          </p14:sldIdLst>
        </p14:section>
        <p14:section name="Decison-making on MDP" id="{1B16D0B5-25D6-2846-9D18-88D571DE9C17}">
          <p14:sldIdLst>
            <p14:sldId id="300"/>
            <p14:sldId id="268"/>
            <p14:sldId id="269"/>
            <p14:sldId id="302"/>
            <p14:sldId id="303"/>
            <p14:sldId id="304"/>
            <p14:sldId id="307"/>
            <p14:sldId id="308"/>
          </p14:sldIdLst>
        </p14:section>
        <p14:section name="Value evaluation" id="{E417556A-846C-3A4A-9C0F-D6B13D57BA14}">
          <p14:sldIdLst>
            <p14:sldId id="305"/>
            <p14:sldId id="271"/>
            <p14:sldId id="309"/>
            <p14:sldId id="273"/>
            <p14:sldId id="310"/>
            <p14:sldId id="311"/>
            <p14:sldId id="276"/>
            <p14:sldId id="277"/>
            <p14:sldId id="278"/>
            <p14:sldId id="279"/>
            <p14:sldId id="280"/>
            <p14:sldId id="281"/>
            <p14:sldId id="285"/>
            <p14:sldId id="284"/>
            <p14:sldId id="287"/>
            <p14:sldId id="288"/>
            <p14:sldId id="290"/>
            <p14:sldId id="291"/>
            <p14:sldId id="289"/>
            <p14:sldId id="28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575"/>
  </p:normalViewPr>
  <p:slideViewPr>
    <p:cSldViewPr snapToGrid="0">
      <p:cViewPr>
        <p:scale>
          <a:sx n="135" d="100"/>
          <a:sy n="135" d="100"/>
        </p:scale>
        <p:origin x="2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12/11/24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rail.eecs.berkeley.edu/deeprlcourse/" TargetMode="External"/><Relationship Id="rId7" Type="http://schemas.openxmlformats.org/officeDocument/2006/relationships/hyperlink" Target="https://space.bilibili.com/97068901" TargetMode="External"/><Relationship Id="rId12" Type="http://schemas.openxmlformats.org/officeDocument/2006/relationships/hyperlink" Target="https://huggingface.co/learn/deep-rl-course/en/unit1/hands-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www.davidsilver.uk/teaching/" TargetMode="External"/><Relationship Id="rId10" Type="http://schemas.openxmlformats.org/officeDocument/2006/relationships/hyperlink" Target="https://nanjiang.cs.illinois.edu/cs443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/>
              <a:t>Dynamic</a:t>
            </a:r>
            <a:r>
              <a:rPr lang="zh-CN" altLang="en-US" sz="6600" b="1"/>
              <a:t> </a:t>
            </a:r>
            <a:r>
              <a:rPr lang="en-US" altLang="zh-CN" sz="6600" b="1"/>
              <a:t>Programming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3EBF8-0A71-DB9F-D4BA-97720C569C1F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A98D73-C6F0-389B-7C0A-301773E92E72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345C47-7085-7FBF-94C4-6E489E30AEA9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0BCB4F-6EB7-4C39-84B4-4622C02236FC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E159D-F90F-38E4-C3F0-A81BB1E1D4EE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EB5F18-651F-9024-AAC7-F0E83B046C2F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4C902-881A-4672-8C06-8BF787B15F5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E8AE3-E3D1-535D-0274-11F6763161B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14740B-27BB-66C8-D948-34C7BAFD0BA0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1AAFD-5838-41E7-28FE-51CCE8ABAED7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9FF03-3EE9-ADBC-66FE-CC4F03BC72C0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E362A1-EECC-273D-BEA6-47DA2C10CC4F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18157E-0629-D23A-C06B-51492EF9B703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BF0795-4121-95D0-7B6E-9D02AE6E5F56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3E16D5CA-7C0F-FD76-9B7F-E40ED8AA762B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97DDF6D5-E749-D084-BE2F-8F2E7B9560C8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CABD5D18-3E9A-1585-5CF6-80AD5A5BB0DB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A00879-D513-397E-C37E-6D77A0C9219B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5AF2ED-AAB3-ECF0-D5A6-CF49AA40897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D16881-3756-8311-1B05-DEA9EFB0B80C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E51B36-9104-FCAC-5F1D-37B2B1ECC08F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930D9-9B47-1470-F33E-ECBA4DD78F33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8D5A4-B8F6-0337-9BDB-5BE815A58C3C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A25A89F-91E7-9B1F-3523-AD723DDE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395960-49E2-4D00-EEDF-BF66D83233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F03AB9-8CB9-58FE-4D52-784DDC0373D5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77199A-3465-186F-CBF5-B7F41B25A59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E92351-B9D5-BC8A-5A43-772D8CD38F6C}"/>
              </a:ext>
            </a:extLst>
          </p:cNvPr>
          <p:cNvSpPr txBox="1"/>
          <p:nvPr/>
        </p:nvSpPr>
        <p:spPr>
          <a:xfrm>
            <a:off x="2792833" y="2634297"/>
            <a:ext cx="66890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5400"/>
              <a:t>Why</a:t>
            </a:r>
            <a:r>
              <a:rPr lang="zh-CN" altLang="en-US" sz="5400"/>
              <a:t> </a:t>
            </a:r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property?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2666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8" y="2456728"/>
            <a:ext cx="3776571" cy="3214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6E9C72-A18C-43B9-CE5C-E7F4177D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4882" y="1901523"/>
            <a:ext cx="5775185" cy="1723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D4212-1FC8-050A-6D66-B9586CE6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82" y="3954359"/>
            <a:ext cx="3234032" cy="2398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2F8497-D66A-6442-6969-6772D14C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9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00" y="2635378"/>
            <a:ext cx="4800600" cy="341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8E87B-893F-64D0-2A8C-50879ED7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964608"/>
            <a:ext cx="2129263" cy="580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4C6F44-CC01-6345-E8F9-C331CBAB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8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BD64F-4C2A-6DD7-975E-CA891AA9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2805009"/>
            <a:ext cx="47752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CA208-F9B7-FF56-1E14-3E96C529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65" y="2156883"/>
            <a:ext cx="1790377" cy="571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01DFCF-E105-2BC3-24A4-3EF2CF7C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围棋和五子棋">
            <a:extLst>
              <a:ext uri="{FF2B5EF4-FFF2-40B4-BE49-F238E27FC236}">
                <a16:creationId xmlns:a16="http://schemas.microsoft.com/office/drawing/2014/main" id="{8C2F747E-EC58-6D5E-23CC-8B74E483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6" y="2170836"/>
            <a:ext cx="3180328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DA40-4FA6-5EF3-E23A-0E6B8B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Mario">
            <a:extLst>
              <a:ext uri="{FF2B5EF4-FFF2-40B4-BE49-F238E27FC236}">
                <a16:creationId xmlns:a16="http://schemas.microsoft.com/office/drawing/2014/main" id="{481635F3-DD01-DA46-FE75-F82F366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14" y="2170835"/>
            <a:ext cx="3409482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ess">
            <a:extLst>
              <a:ext uri="{FF2B5EF4-FFF2-40B4-BE49-F238E27FC236}">
                <a16:creationId xmlns:a16="http://schemas.microsoft.com/office/drawing/2014/main" id="{C6FE1BF9-BAD8-CABD-9712-F60C3D79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60" y="2170835"/>
            <a:ext cx="3207079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64403-91E1-D356-F3B3-002845B4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05" y="2792409"/>
            <a:ext cx="3390504" cy="477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232968-7F04-6FE9-1067-C5CE3379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4B931-94BF-C2F3-CC4B-B6B3919010AB}"/>
              </a:ext>
            </a:extLst>
          </p:cNvPr>
          <p:cNvGrpSpPr/>
          <p:nvPr/>
        </p:nvGrpSpPr>
        <p:grpSpPr>
          <a:xfrm>
            <a:off x="459659" y="1545917"/>
            <a:ext cx="7772400" cy="4141885"/>
            <a:chOff x="459659" y="1241116"/>
            <a:chExt cx="7772400" cy="41418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44C3BA-1037-A144-55E3-00A60A90D23E}"/>
                </a:ext>
              </a:extLst>
            </p:cNvPr>
            <p:cNvGrpSpPr/>
            <p:nvPr/>
          </p:nvGrpSpPr>
          <p:grpSpPr>
            <a:xfrm>
              <a:off x="459659" y="1241116"/>
              <a:ext cx="7772400" cy="3795188"/>
              <a:chOff x="243349" y="1339439"/>
              <a:chExt cx="7772400" cy="37951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8B2CD5-6470-609E-4784-DDB16AE3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349" y="1339439"/>
                <a:ext cx="7772400" cy="379518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C1E442-009A-B8CD-4348-C43539943061}"/>
                  </a:ext>
                </a:extLst>
              </p:cNvPr>
              <p:cNvGrpSpPr/>
              <p:nvPr/>
            </p:nvGrpSpPr>
            <p:grpSpPr>
              <a:xfrm>
                <a:off x="4899393" y="4011562"/>
                <a:ext cx="2805000" cy="369332"/>
                <a:chOff x="4899393" y="4011562"/>
                <a:chExt cx="280500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8E958D-2EDE-57CA-D600-A6FF6FE3B147}"/>
                    </a:ext>
                  </a:extLst>
                </p:cNvPr>
                <p:cNvSpPr txBox="1"/>
                <p:nvPr/>
              </p:nvSpPr>
              <p:spPr>
                <a:xfrm>
                  <a:off x="561133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1</a:t>
                  </a:r>
                  <a:endParaRPr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391932-A2BF-4E4F-5204-C1CD93D54999}"/>
                    </a:ext>
                  </a:extLst>
                </p:cNvPr>
                <p:cNvSpPr txBox="1"/>
                <p:nvPr/>
              </p:nvSpPr>
              <p:spPr>
                <a:xfrm>
                  <a:off x="489939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9</a:t>
                  </a:r>
                  <a:endParaRPr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B9DD51-5536-E1B6-5B3C-CCBB74E9D3D4}"/>
                    </a:ext>
                  </a:extLst>
                </p:cNvPr>
                <p:cNvSpPr txBox="1"/>
                <p:nvPr/>
              </p:nvSpPr>
              <p:spPr>
                <a:xfrm>
                  <a:off x="717187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4</a:t>
                  </a:r>
                  <a:endParaRPr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E9C4EB-F1C6-A11F-B6B8-C0DA7BC9CBAE}"/>
                    </a:ext>
                  </a:extLst>
                </p:cNvPr>
                <p:cNvSpPr txBox="1"/>
                <p:nvPr/>
              </p:nvSpPr>
              <p:spPr>
                <a:xfrm>
                  <a:off x="650269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6</a:t>
                  </a:r>
                  <a:endParaRPr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E7960B-AEDC-6138-6CA9-13D3EE63B2CD}"/>
                </a:ext>
              </a:extLst>
            </p:cNvPr>
            <p:cNvSpPr txBox="1"/>
            <p:nvPr/>
          </p:nvSpPr>
          <p:spPr>
            <a:xfrm>
              <a:off x="3421626" y="5013669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(Daw,</a:t>
              </a:r>
              <a:r>
                <a:rPr lang="zh-CN" altLang="en-US"/>
                <a:t> </a:t>
              </a:r>
              <a:r>
                <a:rPr lang="en-US" altLang="zh-CN"/>
                <a:t>2011,</a:t>
              </a:r>
              <a:r>
                <a:rPr lang="zh-CN" altLang="en-US"/>
                <a:t> </a:t>
              </a:r>
              <a:r>
                <a:rPr lang="en-US" altLang="zh-CN" i="1"/>
                <a:t>Neuron</a:t>
              </a:r>
              <a:r>
                <a:rPr lang="en-US" altLang="zh-CN"/>
                <a:t>)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54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5BCD-5CCA-4D2C-F773-9B884D8A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4B9664-4C61-35DA-61A6-50C4BC4D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377E05DD-0DBC-FA9A-E9DD-AD41C173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80E7A9-5DFB-87A4-21A2-0C8F8719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65BBF-18A7-88E9-9492-C2B65512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339439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E206-370F-79AC-1295-D5E8610CF506}"/>
              </a:ext>
            </a:extLst>
          </p:cNvPr>
          <p:cNvSpPr txBox="1"/>
          <p:nvPr/>
        </p:nvSpPr>
        <p:spPr>
          <a:xfrm>
            <a:off x="8583561" y="6261066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(Silver,</a:t>
            </a:r>
            <a:r>
              <a:rPr lang="zh-CN" altLang="en-US"/>
              <a:t> </a:t>
            </a:r>
            <a:r>
              <a:rPr lang="en-US" altLang="zh-CN"/>
              <a:t>2022,</a:t>
            </a:r>
            <a:r>
              <a:rPr lang="zh-CN" altLang="en-US"/>
              <a:t> </a:t>
            </a:r>
            <a:r>
              <a:rPr lang="en-US" altLang="zh-CN" i="1"/>
              <a:t>Artificial Intelligence</a:t>
            </a:r>
            <a:r>
              <a:rPr lang="en-US" altLang="zh-CN"/>
              <a:t>)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EFA5D-1A0C-4966-ECBD-B6AB35D55F3C}"/>
              </a:ext>
            </a:extLst>
          </p:cNvPr>
          <p:cNvGrpSpPr/>
          <p:nvPr/>
        </p:nvGrpSpPr>
        <p:grpSpPr>
          <a:xfrm>
            <a:off x="3495369" y="440473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6606C4-211C-DD8D-F6BA-FB951B8BC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D2948-8335-40C3-2C22-3D091CEA9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4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2A40B4F-D54A-D590-DC08-51AEF9D5703C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D456D-057F-14E4-00B9-2A8C2A88BAA4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F8CD81-BDFE-BAAB-9796-48CA6E8A237C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1303F-6829-76D2-1AEB-3B2D4EF72973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55564D-BF82-88CE-F7B6-8BD63E663D3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69ED77-A39A-DB20-5E8C-B44C676D7BE2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28F299-1C0A-EFD4-FB44-B6209D4640E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08E0B6-7FBB-EE58-EA01-2EB14E1DFE3C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5CD6D6-71A2-701A-40FF-101E0C76BE4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1E508-41F6-3625-4D5E-30C1150C9D7F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F0E835-0582-3B20-1BC8-040FB7D79CCE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6C16D7-57E3-401F-8CF1-8ED2DD523E7F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BCD97F-B618-CE80-3D61-9667A9EC44B1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08BC36-2113-BB0D-5525-EDF80E00AFC8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6A63A9E5-F754-01A5-D526-D863FC43A465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556469B1-1231-E133-CDA4-FD6DF054F6C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510BCF63-1952-5338-96A8-1EFE5B41A8A7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792A82-A868-FDB9-A7DC-655D801D2774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5640A9-67BB-F638-D4BA-DDC95FEBAA5E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B3E14D-F8B7-9942-305D-2B237574C64C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C9547E-B6AC-2359-9A64-3441E88AE94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843DF7-2B98-597B-BC8C-A2083AF98782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63EB-5744-4719-6E40-C3BDA3A031D3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D6744B01-551C-EA17-300B-331F0B15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" y="3856323"/>
            <a:ext cx="2783709" cy="2993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4EDA61-19B5-A1F5-7022-958E3A94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3C62B-23E8-AE6B-7CB2-3FCC41F9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built</a:t>
            </a:r>
            <a:r>
              <a:rPr lang="zh-CN" altLang="en-US" b="1"/>
              <a:t> </a:t>
            </a:r>
            <a:r>
              <a:rPr lang="en-US" altLang="zh-CN" b="1"/>
              <a:t>based</a:t>
            </a:r>
            <a:r>
              <a:rPr lang="zh-CN" altLang="en-US" b="1"/>
              <a:t> </a:t>
            </a:r>
            <a:r>
              <a:rPr lang="en-US" altLang="zh-CN" b="1"/>
              <a:t>on…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895474" y="4396859"/>
            <a:ext cx="5524501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E081-A975-3550-77E7-B4A94BDE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3DB3160-626C-299A-B86D-E14BE0D12A7A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005859-A745-265D-EFBF-4016BB3B5AFD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9C5F00-BEC2-4CEC-6DF0-848E3D44E0CF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D3E9D6-9761-DD0E-FE81-7DAF2FFA50DC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1C6861-431D-DB42-5D4F-CD8CF068DAC5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86B923-265F-3CD8-193C-46E1789627FC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626CCC-7401-3497-E1EA-CE29C022679D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012354-03D0-504B-B389-000D220D493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81F2A6-864E-D1CC-5E24-B106F805AE74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2DE0C7-E73F-447A-D231-3F75D851E285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BB2996-5A6D-CC5E-E75F-5932D8BD4D36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F2B4D-85B7-C797-2066-BA2279A75076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958FA-5117-4C51-6F14-F368D83EEFF9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5DD0D-0B20-90F7-7442-1B59098E334D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4B9E5117-3AA7-A3EF-8824-82778E5D55D0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6047D9E-A747-8F2F-10B9-BA6175242136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414A1140-C068-7C67-1FC6-F926AE352CA8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7CD756-FD9A-4F55-1A33-EB0DC63E607F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960435-4304-8F2F-4ECD-BB95E6E49744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1DA7BA-211E-1ED3-F9F0-FDF141FECE98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5328FE-1B10-28A4-9FFE-122B6F66134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7832C3-2B1B-C2CD-4E32-22A222D2460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384EBA-21B4-DD49-A2A2-62962D12D911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A89D5EF-E6F0-0944-268B-7A9E5A53FC6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Expected cumulative reward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31239-C2CA-0D42-ABFC-6379FD03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41" y="5030474"/>
            <a:ext cx="6118579" cy="413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35E21-E6BD-6044-9817-805EAC76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7FE6-96D5-BBB6-DE94-ECCCB7C2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FDE4C7-F108-3DA9-F8D3-D6BC4F22089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99A-3387-8FC0-8686-763B31C4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7" y="5041107"/>
            <a:ext cx="8803758" cy="4132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88FCE5-4B7E-52FF-0850-B44EAC184121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A815D-061D-5CE7-1E7E-1182696E60E6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90E90-0FF9-9370-9669-C9FE968CCB9E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DAC459-1751-F819-BC53-536663C9C015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D84FE3-B509-4F1B-9BAA-28596CE98886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577B9F-2FE8-C115-1D02-C7B9B46822EF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C5473-7BC4-07B4-EBB7-C21506C3EA89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310A96-2390-E0CF-E431-B44C968D0BE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1E60DC-7361-189C-2BAF-1808649CD98C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0B271-AD64-CEFF-52AE-C46521FC8F1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322B3-AC6B-8B98-E1C2-5837E87CA772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49A96-E228-E60C-1F7D-F17AE8EB47FB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2E79EC7A-38AE-8FCD-04F7-53BB950CE85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C318D8C-8CEE-FE46-0F9A-8CAF8F26AFB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E62EE84-0CEA-ED50-52E1-570BDF54C7A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69D1EC-2BEE-08B9-1655-95300D4C15D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9ABAD6-0CD8-99BC-A0B4-0D58F515E38D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82615E-E408-483B-8B90-37E1B0031D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29329-7E5E-E7C7-6676-7295E055CD4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651EC-E98E-1674-8429-213E4584D69C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8C0A85-287F-2214-AB2E-AC629D12998F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CCA2B31-0039-AC4C-07B8-C8CBB2C9CF8C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12D8A6-4FCE-3147-134A-374198160E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27118" y="1314724"/>
            <a:ext cx="1" cy="6630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0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9E09-C2D8-DF69-A072-A6BBDD6CF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6EFA3A-EAB0-C03E-1C46-4C0B84F83543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mage result for 康庄大道">
            <a:extLst>
              <a:ext uri="{FF2B5EF4-FFF2-40B4-BE49-F238E27FC236}">
                <a16:creationId xmlns:a16="http://schemas.microsoft.com/office/drawing/2014/main" id="{38830C53-94F4-5023-3AAC-5B50D0B6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68" y="2039952"/>
            <a:ext cx="4217139" cy="3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危险的墙">
            <a:extLst>
              <a:ext uri="{FF2B5EF4-FFF2-40B4-BE49-F238E27FC236}">
                <a16:creationId xmlns:a16="http://schemas.microsoft.com/office/drawing/2014/main" id="{90271769-0AB0-6613-33C1-B718CAA7D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0"/>
          <a:stretch/>
        </p:blipFill>
        <p:spPr bwMode="auto">
          <a:xfrm>
            <a:off x="1103277" y="2039953"/>
            <a:ext cx="4333064" cy="32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4E0F2-12F0-D2EB-7B20-E72CF6C8C3CC}"/>
              </a:ext>
            </a:extLst>
          </p:cNvPr>
          <p:cNvSpPr txBox="1"/>
          <p:nvPr/>
        </p:nvSpPr>
        <p:spPr>
          <a:xfrm>
            <a:off x="4977745" y="572101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君子不立危墙之下</a:t>
            </a:r>
            <a:endParaRPr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2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C712-722F-F0E3-316D-7102ACE8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B1D8C9-BC98-BA88-234D-5E92A33C84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DAC0AC-B9B8-F8DB-D74B-93E33D423D2A}"/>
              </a:ext>
            </a:extLst>
          </p:cNvPr>
          <p:cNvGrpSpPr/>
          <p:nvPr/>
        </p:nvGrpSpPr>
        <p:grpSpPr>
          <a:xfrm>
            <a:off x="2780033" y="1765152"/>
            <a:ext cx="6631934" cy="2308065"/>
            <a:chOff x="3370586" y="1977803"/>
            <a:chExt cx="6631934" cy="230806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D39C5E9-1D0E-A947-CA1E-636F99608715}"/>
                </a:ext>
              </a:extLst>
            </p:cNvPr>
            <p:cNvSpPr/>
            <p:nvPr/>
          </p:nvSpPr>
          <p:spPr>
            <a:xfrm>
              <a:off x="3370587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670126E-0E4E-2FE3-54C2-265D88282E02}"/>
                </a:ext>
              </a:extLst>
            </p:cNvPr>
            <p:cNvSpPr/>
            <p:nvPr/>
          </p:nvSpPr>
          <p:spPr>
            <a:xfrm>
              <a:off x="3370586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t-1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2C2A29-BEA2-E9FA-288A-28B2B4ABB3CA}"/>
                </a:ext>
              </a:extLst>
            </p:cNvPr>
            <p:cNvSpPr/>
            <p:nvPr/>
          </p:nvSpPr>
          <p:spPr>
            <a:xfrm>
              <a:off x="5544734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07D17-CA66-7704-4DC0-46EE599546FB}"/>
                </a:ext>
              </a:extLst>
            </p:cNvPr>
            <p:cNvSpPr/>
            <p:nvPr/>
          </p:nvSpPr>
          <p:spPr>
            <a:xfrm>
              <a:off x="5544733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A4AAF-4114-8DCB-6AD1-FA030D8DAD3F}"/>
                </a:ext>
              </a:extLst>
            </p:cNvPr>
            <p:cNvSpPr/>
            <p:nvPr/>
          </p:nvSpPr>
          <p:spPr>
            <a:xfrm>
              <a:off x="7718881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D2D89A-2BBC-632E-B419-319B35CCCA78}"/>
                </a:ext>
              </a:extLst>
            </p:cNvPr>
            <p:cNvSpPr/>
            <p:nvPr/>
          </p:nvSpPr>
          <p:spPr>
            <a:xfrm>
              <a:off x="7718879" y="3508487"/>
              <a:ext cx="777381" cy="7773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652B37-2ABC-EE3B-FA1F-8EEC1E585C13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4083651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DDE521-3C1F-FAC8-9E9B-D20C67C641F8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4083650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C51171-8489-A9D6-290B-A36399D15668}"/>
                </a:ext>
              </a:extLst>
            </p:cNvPr>
            <p:cNvCxnSpPr/>
            <p:nvPr/>
          </p:nvCxnSpPr>
          <p:spPr>
            <a:xfrm>
              <a:off x="6257797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CBC3AC-E56C-FA61-C7CB-DF931D16598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6257797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74A28F-CA70-A88E-D06B-4E447AE1B0C5}"/>
                </a:ext>
              </a:extLst>
            </p:cNvPr>
            <p:cNvCxnSpPr/>
            <p:nvPr/>
          </p:nvCxnSpPr>
          <p:spPr>
            <a:xfrm>
              <a:off x="8431944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01A4E9-69B5-2F81-3FFA-3D6186347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259" y="2325638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86B5A145-0FD6-FD9C-54D3-992CA99F7E43}"/>
                </a:ext>
              </a:extLst>
            </p:cNvPr>
            <p:cNvSpPr/>
            <p:nvPr/>
          </p:nvSpPr>
          <p:spPr>
            <a:xfrm>
              <a:off x="385818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t-1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D2DDC116-925A-49F2-594F-0B2A9DBB9D99}"/>
                </a:ext>
              </a:extLst>
            </p:cNvPr>
            <p:cNvSpPr/>
            <p:nvPr/>
          </p:nvSpPr>
          <p:spPr>
            <a:xfrm>
              <a:off x="606973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92124067-91A5-CE67-B01D-B9E27943B953}"/>
                </a:ext>
              </a:extLst>
            </p:cNvPr>
            <p:cNvSpPr/>
            <p:nvPr/>
          </p:nvSpPr>
          <p:spPr>
            <a:xfrm>
              <a:off x="8278842" y="2559989"/>
              <a:ext cx="989206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t+1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32CF2-7D63-335F-E19D-88EC2D287385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3979224" y="3227764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5EBB8F-3D42-2E90-9AD5-C112ED928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285" y="3230481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6A5387-1A4A-135B-A05E-FB2BBD62F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0590" y="3223416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E509E8-C2F0-854E-0256-F32D9C932FF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553080" y="2334335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930A3F-0245-D979-15B9-B5FBAC27E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227" y="2325638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C18734-ED42-50FB-9B27-443D4E2C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0866" y="2295961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4A9B85-CEFD-1D8E-4D2E-B58AE13DFC4D}"/>
                </a:ext>
              </a:extLst>
            </p:cNvPr>
            <p:cNvSpPr txBox="1"/>
            <p:nvPr/>
          </p:nvSpPr>
          <p:spPr>
            <a:xfrm>
              <a:off x="3373754" y="2145970"/>
              <a:ext cx="724429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S</a:t>
              </a:r>
              <a:r>
                <a:rPr lang="en-US" altLang="zh-CN" sz="2000" baseline="-25000"/>
                <a:t>t-1</a:t>
              </a:r>
              <a:r>
                <a:rPr lang="en-US" altLang="zh-CN" sz="2000"/>
                <a:t>=s</a:t>
              </a:r>
              <a:endParaRPr sz="20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99AE75-7FF1-38A0-8930-223619DDD8F7}"/>
              </a:ext>
            </a:extLst>
          </p:cNvPr>
          <p:cNvSpPr txBox="1"/>
          <p:nvPr/>
        </p:nvSpPr>
        <p:spPr>
          <a:xfrm>
            <a:off x="3342507" y="5296693"/>
            <a:ext cx="49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maps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actions</a:t>
            </a:r>
            <a:r>
              <a:rPr lang="zh-CN" altLang="en-US"/>
              <a:t> 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67FD3F-9940-E05D-6B4F-F3B95AB0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82" y="4715645"/>
            <a:ext cx="977900" cy="393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F6CCF8-8CCE-ECDB-B6D2-6F75B9D4DFAA}"/>
              </a:ext>
            </a:extLst>
          </p:cNvPr>
          <p:cNvCxnSpPr>
            <a:cxnSpLocks/>
          </p:cNvCxnSpPr>
          <p:nvPr/>
        </p:nvCxnSpPr>
        <p:spPr>
          <a:xfrm flipH="1">
            <a:off x="3136565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F8A03-E7E8-A046-5AF1-7B62D8B503D6}"/>
              </a:ext>
            </a:extLst>
          </p:cNvPr>
          <p:cNvCxnSpPr>
            <a:cxnSpLocks/>
          </p:cNvCxnSpPr>
          <p:nvPr/>
        </p:nvCxnSpPr>
        <p:spPr>
          <a:xfrm flipH="1">
            <a:off x="5306933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B44B1-807B-0F35-48A0-9A9FB8B4D75E}"/>
              </a:ext>
            </a:extLst>
          </p:cNvPr>
          <p:cNvCxnSpPr>
            <a:cxnSpLocks/>
          </p:cNvCxnSpPr>
          <p:nvPr/>
        </p:nvCxnSpPr>
        <p:spPr>
          <a:xfrm flipH="1">
            <a:off x="7515564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181-9591-BCEC-13A1-AD1384F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A9E14-3F9E-65E2-FA72-3E53378A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233114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A50141-A265-114D-B3B8-4E95CDA1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006676-FCE0-673B-7360-281E46E8D8AB}"/>
              </a:ext>
            </a:extLst>
          </p:cNvPr>
          <p:cNvGrpSpPr/>
          <p:nvPr/>
        </p:nvGrpSpPr>
        <p:grpSpPr>
          <a:xfrm>
            <a:off x="3484737" y="431967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21701E-728C-2C50-765A-A42746E8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7EC998-BB5F-E825-9560-B2FA006F8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5A382E-75B3-C3C9-0711-774A5AAC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610751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3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2100FD8-AB4E-9A9D-793F-AF2FBBCF31B0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B3BCF2-D1A8-4ED2-9BCA-8B4030C9739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38A6-B08C-93DE-01A2-E4B8F8A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4892"/>
          <a:stretch/>
        </p:blipFill>
        <p:spPr>
          <a:xfrm>
            <a:off x="2596299" y="4342232"/>
            <a:ext cx="7772400" cy="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AB83-1C7B-27DE-1302-139BF0D6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5EDB26-3830-CD81-046A-F32EB95847A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C4D58A-6132-595B-CCC6-C2630F6C8E5C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EFEDF7-4894-2561-0BD8-93E5AD75EDA1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38EAAA-6D74-0E66-5DCB-BA0E0664E67A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A1FEF0-EE45-127B-ABC8-924E24F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480"/>
          <a:stretch/>
        </p:blipFill>
        <p:spPr>
          <a:xfrm>
            <a:off x="2596299" y="4342232"/>
            <a:ext cx="7772400" cy="8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C633066-F093-0BD4-CFBB-3172FA1D95C7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661CAD-1B4F-F477-AC18-5D357C26098F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256EE5-2996-F02E-1031-0052A8BA38FE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C1E59BB-B167-2CAA-B2A7-4C0CE0EB89DE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89FD22-1864-4AAE-9ABE-F80EF518605F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46E973-C2E6-4681-3BCE-A0C6552EC5C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78C0626-13D7-2C46-B8B9-41BC1F174763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B76AB-9638-4A2C-A40C-7390458E6156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851507-34D5-2117-4333-A1A6F728417F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25CE11-026F-2B47-8FCC-C79268AA7402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A81423-72D3-38A4-CA86-3FDD7EA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23"/>
          <a:stretch/>
        </p:blipFill>
        <p:spPr>
          <a:xfrm>
            <a:off x="2596299" y="4342232"/>
            <a:ext cx="7772400" cy="14363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5B1BBA-C966-3D88-746A-E1FF289009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7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FE73-F6B2-A84A-B17B-4A3FC926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4E1B55C-3D2F-F4BC-5ABA-0E1C85F4B9AA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7A4954-F205-DEF5-377C-83519223D62D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96638-4539-BDB3-8057-364F0167FDE4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85780B6-AC9B-5878-4BE4-1F9D16C3DCCC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9C71A-A5EF-4187-0285-CA89DA24F372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FA83B-57EE-D32C-BE77-74A51055326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16675F3F-404E-3BE9-4767-12AB6BC81F65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546E75-EE22-E281-B2AD-B6843BE00184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E971D-A0DE-CE42-B66F-856C9CBBF8D1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C083F-1C61-C7BC-78F7-2BE57DA94F95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1E138C-9AA8-F7D8-393E-DC0FE1E5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826"/>
          <a:stretch/>
        </p:blipFill>
        <p:spPr>
          <a:xfrm>
            <a:off x="2596299" y="4342232"/>
            <a:ext cx="7772400" cy="19737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6DB7A-6E67-AD66-0097-2BD5CA63AE2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A357-0A1B-137F-4C8D-7A1685C1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7815-D4CE-1D8B-56A0-A1A8267A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9" y="-17766"/>
            <a:ext cx="10515600" cy="1325563"/>
          </a:xfrm>
        </p:spPr>
        <p:txBody>
          <a:bodyPr/>
          <a:lstStyle/>
          <a:p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motivation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DB0D6-7A20-51DD-4140-916C43F4D769}"/>
              </a:ext>
            </a:extLst>
          </p:cNvPr>
          <p:cNvGrpSpPr/>
          <p:nvPr/>
        </p:nvGrpSpPr>
        <p:grpSpPr>
          <a:xfrm>
            <a:off x="2720590" y="1190992"/>
            <a:ext cx="5535388" cy="5201631"/>
            <a:chOff x="2996081" y="1252538"/>
            <a:chExt cx="5600231" cy="52625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6A0046-FAD9-C3E1-BF1C-195F130D7314}"/>
                </a:ext>
              </a:extLst>
            </p:cNvPr>
            <p:cNvGrpSpPr/>
            <p:nvPr/>
          </p:nvGrpSpPr>
          <p:grpSpPr>
            <a:xfrm>
              <a:off x="3595687" y="1252538"/>
              <a:ext cx="5000625" cy="4743450"/>
              <a:chOff x="3595687" y="1466850"/>
              <a:chExt cx="5000625" cy="474345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9800B8A-2B23-5A49-B077-50DC01DB95B7}"/>
                  </a:ext>
                </a:extLst>
              </p:cNvPr>
              <p:cNvCxnSpPr/>
              <p:nvPr/>
            </p:nvCxnSpPr>
            <p:spPr>
              <a:xfrm>
                <a:off x="3595687" y="6210300"/>
                <a:ext cx="500062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221CC3B-06E4-E831-4975-342B2EE13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687" y="1466850"/>
                <a:ext cx="0" cy="474345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606B48-C6D7-6674-5B0E-2900197898DD}"/>
                </a:ext>
              </a:extLst>
            </p:cNvPr>
            <p:cNvSpPr txBox="1"/>
            <p:nvPr/>
          </p:nvSpPr>
          <p:spPr>
            <a:xfrm>
              <a:off x="5085861" y="6114992"/>
              <a:ext cx="2099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Hands-on-practice</a:t>
              </a:r>
              <a:endParaRPr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C75009-D58B-2E9F-AE8E-11BEE6704D08}"/>
                </a:ext>
              </a:extLst>
            </p:cNvPr>
            <p:cNvSpPr txBox="1"/>
            <p:nvPr/>
          </p:nvSpPr>
          <p:spPr>
            <a:xfrm rot="16200000">
              <a:off x="2606231" y="3424208"/>
              <a:ext cx="1179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RL</a:t>
              </a:r>
              <a:r>
                <a:rPr lang="zh-CN" altLang="en-US" sz="2000"/>
                <a:t> </a:t>
              </a:r>
              <a:r>
                <a:rPr lang="en-US" altLang="zh-CN" sz="2000"/>
                <a:t>theory</a:t>
              </a:r>
              <a:endParaRPr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E23EC7-4AAB-8699-B2A9-08254499B104}"/>
              </a:ext>
            </a:extLst>
          </p:cNvPr>
          <p:cNvSpPr txBox="1"/>
          <p:nvPr/>
        </p:nvSpPr>
        <p:spPr>
          <a:xfrm>
            <a:off x="2434044" y="7516574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psychology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6B0055-F734-82A3-694D-1ACF7841EFB8}"/>
              </a:ext>
            </a:extLst>
          </p:cNvPr>
          <p:cNvGrpSpPr/>
          <p:nvPr/>
        </p:nvGrpSpPr>
        <p:grpSpPr>
          <a:xfrm>
            <a:off x="4309287" y="5112848"/>
            <a:ext cx="1851987" cy="587722"/>
            <a:chOff x="4316229" y="5070938"/>
            <a:chExt cx="1851987" cy="58772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F68270-4693-C8E9-99F7-C43DCBA560DF}"/>
                </a:ext>
              </a:extLst>
            </p:cNvPr>
            <p:cNvSpPr/>
            <p:nvPr/>
          </p:nvSpPr>
          <p:spPr>
            <a:xfrm>
              <a:off x="4316229" y="5070938"/>
              <a:ext cx="394913" cy="39491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F7978-EEB7-BC6E-F9B2-153DCD1BA324}"/>
                </a:ext>
              </a:extLst>
            </p:cNvPr>
            <p:cNvSpPr txBox="1"/>
            <p:nvPr/>
          </p:nvSpPr>
          <p:spPr>
            <a:xfrm>
              <a:off x="4421006" y="5196995"/>
              <a:ext cx="1747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RW</a:t>
              </a:r>
              <a:r>
                <a:rPr lang="zh-CN" altLang="en-US" sz="1200"/>
                <a:t> </a:t>
              </a:r>
              <a:r>
                <a:rPr lang="en-US" altLang="zh-CN" sz="1200"/>
                <a:t>model</a:t>
              </a:r>
              <a:r>
                <a:rPr lang="zh-CN" altLang="en-US" sz="1200"/>
                <a:t> </a:t>
              </a:r>
              <a:r>
                <a:rPr lang="en-US" altLang="zh-CN" sz="1200"/>
                <a:t>in</a:t>
              </a:r>
              <a:r>
                <a:rPr lang="zh-CN" altLang="en-US" sz="1200"/>
                <a:t> </a:t>
              </a:r>
              <a:r>
                <a:rPr lang="en-US" altLang="zh-CN" sz="1200"/>
                <a:t>psychology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/>
                <a:t>&amp;</a:t>
              </a:r>
              <a:r>
                <a:rPr lang="zh-CN" altLang="en-US" sz="1200"/>
                <a:t> </a:t>
              </a:r>
              <a:r>
                <a:rPr lang="en-US" altLang="zh-CN" sz="1200"/>
                <a:t>Neuroscience</a:t>
              </a:r>
              <a:endParaRPr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33417-ABBD-BC61-91F3-3CF99E7195C4}"/>
              </a:ext>
            </a:extLst>
          </p:cNvPr>
          <p:cNvGrpSpPr/>
          <p:nvPr/>
        </p:nvGrpSpPr>
        <p:grpSpPr>
          <a:xfrm>
            <a:off x="7411109" y="1218303"/>
            <a:ext cx="2075376" cy="803581"/>
            <a:chOff x="7079514" y="2249860"/>
            <a:chExt cx="2075376" cy="8035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9E46E8-6637-6120-118E-98E206DE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436" y="2249860"/>
              <a:ext cx="572583" cy="56674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84050-9A12-5550-A135-216A444E3007}"/>
                </a:ext>
              </a:extLst>
            </p:cNvPr>
            <p:cNvSpPr txBox="1"/>
            <p:nvPr/>
          </p:nvSpPr>
          <p:spPr>
            <a:xfrm>
              <a:off x="7079514" y="2591776"/>
              <a:ext cx="2075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CS285: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3"/>
                </a:rPr>
                <a:t>Deep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Reinforcement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Learning</a:t>
              </a:r>
              <a:r>
                <a:rPr lang="zh-CN" altLang="en-US" sz="1200">
                  <a:hlinkClick r:id="rId3"/>
                </a:rPr>
                <a:t> </a:t>
              </a:r>
              <a:endParaRPr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1B483E-12FE-2976-A11E-CBB9E0684B12}"/>
              </a:ext>
            </a:extLst>
          </p:cNvPr>
          <p:cNvGrpSpPr/>
          <p:nvPr/>
        </p:nvGrpSpPr>
        <p:grpSpPr>
          <a:xfrm>
            <a:off x="3519692" y="2620294"/>
            <a:ext cx="2006009" cy="834246"/>
            <a:chOff x="4010026" y="2344090"/>
            <a:chExt cx="2006009" cy="834246"/>
          </a:xfrm>
        </p:grpSpPr>
        <p:pic>
          <p:nvPicPr>
            <p:cNvPr id="1038" name="Picture 14" descr="Home - David Silver">
              <a:extLst>
                <a:ext uri="{FF2B5EF4-FFF2-40B4-BE49-F238E27FC236}">
                  <a16:creationId xmlns:a16="http://schemas.microsoft.com/office/drawing/2014/main" id="{F9C4CD4C-2766-BF8A-91C6-1F81D7C85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026" y="2344090"/>
              <a:ext cx="566743" cy="5667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294B0-B4F5-E107-010A-0E6B179BEB30}"/>
                </a:ext>
              </a:extLst>
            </p:cNvPr>
            <p:cNvSpPr txBox="1"/>
            <p:nvPr/>
          </p:nvSpPr>
          <p:spPr>
            <a:xfrm>
              <a:off x="4304541" y="2716671"/>
              <a:ext cx="171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UCL</a:t>
              </a:r>
              <a:r>
                <a:rPr lang="zh-CN" altLang="en-US" sz="1200"/>
                <a:t> </a:t>
              </a:r>
              <a:r>
                <a:rPr lang="en-US" altLang="zh-CN" sz="1200"/>
                <a:t>course</a:t>
              </a:r>
              <a:r>
                <a:rPr lang="zh-CN" altLang="en-US" sz="1200"/>
                <a:t> </a:t>
              </a:r>
              <a:r>
                <a:rPr lang="en-US" altLang="zh-CN" sz="1200"/>
                <a:t>on</a:t>
              </a:r>
              <a:r>
                <a:rPr lang="zh-CN" altLang="en-US" sz="1200"/>
                <a:t> </a:t>
              </a:r>
              <a:r>
                <a:rPr lang="en-US" altLang="zh-CN" sz="1200"/>
                <a:t>RL: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5"/>
                </a:rPr>
                <a:t>Reinforcement</a:t>
              </a:r>
              <a:r>
                <a:rPr lang="zh-CN" altLang="en-US" sz="1200">
                  <a:hlinkClick r:id="rId5"/>
                </a:rPr>
                <a:t> </a:t>
              </a:r>
              <a:r>
                <a:rPr lang="en-US" altLang="zh-CN" sz="1200">
                  <a:hlinkClick r:id="rId5"/>
                </a:rPr>
                <a:t>Learning</a:t>
              </a:r>
              <a:r>
                <a:rPr lang="zh-CN" altLang="en-US" sz="1200">
                  <a:hlinkClick r:id="rId5"/>
                </a:rPr>
                <a:t> </a:t>
              </a:r>
              <a:endParaRPr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CC42D5-98F8-5FCA-6E2E-67629C04F858}"/>
              </a:ext>
            </a:extLst>
          </p:cNvPr>
          <p:cNvGrpSpPr/>
          <p:nvPr/>
        </p:nvGrpSpPr>
        <p:grpSpPr>
          <a:xfrm>
            <a:off x="3372082" y="2089042"/>
            <a:ext cx="2039572" cy="619638"/>
            <a:chOff x="3460618" y="2780066"/>
            <a:chExt cx="2039572" cy="619638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21159C8C-05E6-9DD4-4563-CCDA6987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618" y="2780066"/>
              <a:ext cx="566742" cy="5667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6B8532-E58F-3B9F-0E0C-453A9372EFF3}"/>
                </a:ext>
              </a:extLst>
            </p:cNvPr>
            <p:cNvSpPr txBox="1"/>
            <p:nvPr/>
          </p:nvSpPr>
          <p:spPr>
            <a:xfrm>
              <a:off x="3938544" y="3122705"/>
              <a:ext cx="1561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7"/>
                </a:rPr>
                <a:t>Shuhuai008</a:t>
              </a:r>
              <a:r>
                <a:rPr lang="en-US" altLang="zh-CN" sz="1200"/>
                <a:t>:</a:t>
              </a:r>
              <a:r>
                <a:rPr lang="zh-CN" altLang="en-US" sz="1200"/>
                <a:t> </a:t>
              </a:r>
              <a:r>
                <a:rPr lang="en-US" sz="1100"/>
                <a:t>强化学习</a:t>
              </a:r>
              <a:endParaRPr sz="11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F3AAC-B098-51BB-F146-9BFDEFCDDEB0}"/>
              </a:ext>
            </a:extLst>
          </p:cNvPr>
          <p:cNvGrpSpPr/>
          <p:nvPr/>
        </p:nvGrpSpPr>
        <p:grpSpPr>
          <a:xfrm>
            <a:off x="2280997" y="2015425"/>
            <a:ext cx="369332" cy="2827150"/>
            <a:chOff x="1880930" y="2122919"/>
            <a:chExt cx="369332" cy="28271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44B34-F8D4-F486-A0AF-50861B2CF5AA}"/>
                </a:ext>
              </a:extLst>
            </p:cNvPr>
            <p:cNvSpPr txBox="1"/>
            <p:nvPr/>
          </p:nvSpPr>
          <p:spPr>
            <a:xfrm rot="16200000">
              <a:off x="894955" y="3554463"/>
              <a:ext cx="234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Math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CS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background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6BCA63-F620-B583-D2A0-ED3376E4480A}"/>
                </a:ext>
              </a:extLst>
            </p:cNvPr>
            <p:cNvCxnSpPr/>
            <p:nvPr/>
          </p:nvCxnSpPr>
          <p:spPr>
            <a:xfrm flipV="1">
              <a:off x="2250262" y="2122919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2C56CC-4C2C-9DD7-AA91-0103C1D2EA51}"/>
              </a:ext>
            </a:extLst>
          </p:cNvPr>
          <p:cNvGrpSpPr/>
          <p:nvPr/>
        </p:nvGrpSpPr>
        <p:grpSpPr>
          <a:xfrm>
            <a:off x="4122257" y="6352731"/>
            <a:ext cx="3960380" cy="397170"/>
            <a:chOff x="6340630" y="5181010"/>
            <a:chExt cx="3960380" cy="3971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9DB747-5550-5805-32BA-09B4309C3597}"/>
                </a:ext>
              </a:extLst>
            </p:cNvPr>
            <p:cNvSpPr txBox="1"/>
            <p:nvPr/>
          </p:nvSpPr>
          <p:spPr>
            <a:xfrm>
              <a:off x="6340630" y="5181010"/>
              <a:ext cx="3960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Progmmaing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computational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resources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6F32DC-2ECF-A0BE-D4FF-2C81106064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803662" y="4164605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3EF3A2-29DE-AC46-DA49-426DD25C366A}"/>
              </a:ext>
            </a:extLst>
          </p:cNvPr>
          <p:cNvGrpSpPr/>
          <p:nvPr/>
        </p:nvGrpSpPr>
        <p:grpSpPr>
          <a:xfrm>
            <a:off x="4910415" y="4153492"/>
            <a:ext cx="2088449" cy="581803"/>
            <a:chOff x="5245077" y="4057622"/>
            <a:chExt cx="2088449" cy="5818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8A0FC6-CD8A-4F88-CD90-52C526508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81" r="7182"/>
            <a:stretch/>
          </p:blipFill>
          <p:spPr>
            <a:xfrm>
              <a:off x="5245077" y="4057622"/>
              <a:ext cx="566743" cy="536291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36BDF-8D52-54D1-EC8F-BE1C53667952}"/>
                </a:ext>
              </a:extLst>
            </p:cNvPr>
            <p:cNvSpPr txBox="1"/>
            <p:nvPr/>
          </p:nvSpPr>
          <p:spPr>
            <a:xfrm>
              <a:off x="5747451" y="4362426"/>
              <a:ext cx="1586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MindRL</a:t>
              </a:r>
              <a:r>
                <a:rPr lang="zh-CN" altLang="en-US" sz="1200"/>
                <a:t> </a:t>
              </a:r>
              <a:r>
                <a:rPr lang="en-US" altLang="zh-CN" sz="1200"/>
                <a:t>hub</a:t>
              </a:r>
              <a:r>
                <a:rPr lang="zh-CN" altLang="en-US" sz="1200"/>
                <a:t> </a:t>
              </a:r>
              <a:r>
                <a:rPr lang="en-US" altLang="zh-CN" sz="1200"/>
                <a:t>workshop</a:t>
              </a:r>
              <a:endParaRPr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44346C-85E3-A56C-4D01-24AB5F0DA766}"/>
              </a:ext>
            </a:extLst>
          </p:cNvPr>
          <p:cNvGrpSpPr/>
          <p:nvPr/>
        </p:nvGrpSpPr>
        <p:grpSpPr>
          <a:xfrm>
            <a:off x="4250133" y="1432424"/>
            <a:ext cx="2309543" cy="775464"/>
            <a:chOff x="3496132" y="2061685"/>
            <a:chExt cx="2309543" cy="775464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C6F5116-A69B-F0A0-381F-66092D22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4" b="17741"/>
            <a:stretch/>
          </p:blipFill>
          <p:spPr bwMode="auto">
            <a:xfrm>
              <a:off x="3752725" y="2061685"/>
              <a:ext cx="566739" cy="5723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325FD-025F-1010-7C45-468F3A14072C}"/>
                </a:ext>
              </a:extLst>
            </p:cNvPr>
            <p:cNvSpPr txBox="1"/>
            <p:nvPr/>
          </p:nvSpPr>
          <p:spPr>
            <a:xfrm>
              <a:off x="3496132" y="2375484"/>
              <a:ext cx="23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CS542: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10"/>
                </a:rPr>
                <a:t>Statistical Reinforcement Learning</a:t>
              </a:r>
              <a:endParaRPr lang="en-US" altLang="zh-CN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22F975-A2AB-82BF-7D82-ABC445E254A7}"/>
              </a:ext>
            </a:extLst>
          </p:cNvPr>
          <p:cNvGrpSpPr/>
          <p:nvPr/>
        </p:nvGrpSpPr>
        <p:grpSpPr>
          <a:xfrm>
            <a:off x="6559676" y="3038667"/>
            <a:ext cx="1400697" cy="565011"/>
            <a:chOff x="6604087" y="3098774"/>
            <a:chExt cx="1400697" cy="5650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065D7D-A0F7-D49C-5DC8-CD4302E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4087" y="3098774"/>
              <a:ext cx="515157" cy="5650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F76CE-06A6-3B9B-D4DD-75E218E9C208}"/>
                </a:ext>
              </a:extLst>
            </p:cNvPr>
            <p:cNvSpPr txBox="1"/>
            <p:nvPr/>
          </p:nvSpPr>
          <p:spPr>
            <a:xfrm>
              <a:off x="7015410" y="3298364"/>
              <a:ext cx="989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12"/>
                </a:rPr>
                <a:t>Hugging</a:t>
              </a:r>
              <a:r>
                <a:rPr lang="zh-CN" altLang="en-US" sz="1200">
                  <a:hlinkClick r:id="rId12"/>
                </a:rPr>
                <a:t> </a:t>
              </a:r>
              <a:r>
                <a:rPr lang="en-US" altLang="zh-CN" sz="1200">
                  <a:hlinkClick r:id="rId12"/>
                </a:rPr>
                <a:t>face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7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0B67-B5E9-947C-20B7-220508B2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0B77AE-CAC8-8078-1DDA-0F3A72F6F335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41EEF-6A70-2ECF-7946-B26007B07003}"/>
              </a:ext>
            </a:extLst>
          </p:cNvPr>
          <p:cNvSpPr txBox="1"/>
          <p:nvPr/>
        </p:nvSpPr>
        <p:spPr>
          <a:xfrm>
            <a:off x="1951347" y="2187018"/>
            <a:ext cx="7970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Correct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  <a:r>
              <a:rPr lang="zh-CN" altLang="en-US" sz="2400"/>
              <a:t> </a:t>
            </a:r>
            <a:r>
              <a:rPr lang="en-US" altLang="zh-CN" sz="2400"/>
              <a:t>should</a:t>
            </a:r>
            <a:r>
              <a:rPr lang="zh-CN" altLang="en-US" sz="2400"/>
              <a:t> </a:t>
            </a:r>
            <a:r>
              <a:rPr lang="en-US" altLang="zh-CN" sz="2400"/>
              <a:t>stasitfy</a:t>
            </a:r>
            <a:r>
              <a:rPr lang="zh-CN" altLang="en-US" sz="2400"/>
              <a:t> </a:t>
            </a:r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Bellman</a:t>
            </a:r>
            <a:r>
              <a:rPr lang="zh-CN" altLang="en-US" sz="2400"/>
              <a:t> </a:t>
            </a:r>
            <a:r>
              <a:rPr lang="en-US" altLang="zh-CN" sz="2400"/>
              <a:t>equation: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E37A1-93A5-6EAC-DE0F-05AA23D2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30" y="3191462"/>
            <a:ext cx="5549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function:</a:t>
            </a:r>
            <a:r>
              <a:rPr lang="zh-CN" altLang="en-US"/>
              <a:t> </a:t>
            </a:r>
            <a:r>
              <a:rPr lang="en-US" altLang="zh-CN"/>
              <a:t>state-action</a:t>
            </a:r>
            <a:r>
              <a:rPr lang="zh-CN" altLang="en-US"/>
              <a:t> </a:t>
            </a:r>
            <a:r>
              <a:rPr lang="en-US" altLang="zh-CN"/>
              <a:t>value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513FAA-0FAE-A7D8-8E61-06EC31357845}"/>
              </a:ext>
            </a:extLst>
          </p:cNvPr>
          <p:cNvSpPr/>
          <p:nvPr/>
        </p:nvSpPr>
        <p:spPr>
          <a:xfrm>
            <a:off x="1918678" y="1822995"/>
            <a:ext cx="773864" cy="773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BD3C2A-E2BA-1851-7521-10037A43CE9D}"/>
              </a:ext>
            </a:extLst>
          </p:cNvPr>
          <p:cNvSpPr/>
          <p:nvPr/>
        </p:nvSpPr>
        <p:spPr>
          <a:xfrm>
            <a:off x="1979478" y="3407796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136148-3001-B7C3-7836-42B0938C839B}"/>
              </a:ext>
            </a:extLst>
          </p:cNvPr>
          <p:cNvCxnSpPr/>
          <p:nvPr/>
        </p:nvCxnSpPr>
        <p:spPr>
          <a:xfrm flipH="1">
            <a:off x="2305609" y="2590175"/>
            <a:ext cx="1" cy="817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D666849-DEE0-C44B-8831-2D056F575B77}"/>
              </a:ext>
            </a:extLst>
          </p:cNvPr>
          <p:cNvSpPr/>
          <p:nvPr/>
        </p:nvSpPr>
        <p:spPr>
          <a:xfrm>
            <a:off x="4153625" y="1822995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B14468-1707-9C27-22A1-370BD522CE4F}"/>
              </a:ext>
            </a:extLst>
          </p:cNvPr>
          <p:cNvCxnSpPr>
            <a:endCxn id="30" idx="2"/>
          </p:cNvCxnSpPr>
          <p:nvPr/>
        </p:nvCxnSpPr>
        <p:spPr>
          <a:xfrm>
            <a:off x="2692542" y="2179527"/>
            <a:ext cx="146108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3A7F25-3683-FBF9-B514-299034A03B1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692541" y="2179527"/>
            <a:ext cx="1461084" cy="15306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E0C11C10-3528-A764-25EF-9B350FBC7C83}"/>
              </a:ext>
            </a:extLst>
          </p:cNvPr>
          <p:cNvSpPr/>
          <p:nvPr/>
        </p:nvSpPr>
        <p:spPr>
          <a:xfrm>
            <a:off x="2467273" y="2439901"/>
            <a:ext cx="901122" cy="870021"/>
          </a:xfrm>
          <a:prstGeom prst="diamon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3B30E0-7C51-6785-83B9-F43139F21134}"/>
              </a:ext>
            </a:extLst>
          </p:cNvPr>
          <p:cNvCxnSpPr>
            <a:cxnSpLocks/>
          </p:cNvCxnSpPr>
          <p:nvPr/>
        </p:nvCxnSpPr>
        <p:spPr>
          <a:xfrm>
            <a:off x="2588309" y="2466353"/>
            <a:ext cx="104424" cy="1799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A0DE11-D8F5-4EB8-76A9-EBC85B1C72B7}"/>
              </a:ext>
            </a:extLst>
          </p:cNvPr>
          <p:cNvCxnSpPr>
            <a:cxnSpLocks/>
          </p:cNvCxnSpPr>
          <p:nvPr/>
        </p:nvCxnSpPr>
        <p:spPr>
          <a:xfrm flipV="1">
            <a:off x="2588308" y="3107676"/>
            <a:ext cx="122599" cy="3851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EC9891-CC12-08A3-6EE7-81FCBAB60BB2}"/>
              </a:ext>
            </a:extLst>
          </p:cNvPr>
          <p:cNvCxnSpPr>
            <a:cxnSpLocks/>
          </p:cNvCxnSpPr>
          <p:nvPr/>
        </p:nvCxnSpPr>
        <p:spPr>
          <a:xfrm flipH="1">
            <a:off x="3162164" y="2214247"/>
            <a:ext cx="991654" cy="4731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C8E9BC2-A301-E2E3-3E48-7D8F8062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" r="75"/>
          <a:stretch/>
        </p:blipFill>
        <p:spPr>
          <a:xfrm>
            <a:off x="272888" y="4377987"/>
            <a:ext cx="5778551" cy="19623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4F2B7-8850-8C7C-43BA-53377A67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13" y="1603655"/>
            <a:ext cx="3905250" cy="2318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621F5B-1FE7-433E-12C9-9A5A024CF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591"/>
          <a:stretch/>
        </p:blipFill>
        <p:spPr>
          <a:xfrm>
            <a:off x="6299199" y="4288989"/>
            <a:ext cx="5323417" cy="3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function:</a:t>
            </a:r>
            <a:r>
              <a:rPr lang="zh-CN" altLang="en-US"/>
              <a:t> </a:t>
            </a:r>
            <a:r>
              <a:rPr lang="en-US" altLang="zh-CN"/>
              <a:t>state-action</a:t>
            </a:r>
            <a:r>
              <a:rPr lang="zh-CN" altLang="en-US"/>
              <a:t> </a:t>
            </a:r>
            <a:r>
              <a:rPr lang="en-US" altLang="zh-CN"/>
              <a:t>value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513FAA-0FAE-A7D8-8E61-06EC31357845}"/>
              </a:ext>
            </a:extLst>
          </p:cNvPr>
          <p:cNvSpPr/>
          <p:nvPr/>
        </p:nvSpPr>
        <p:spPr>
          <a:xfrm>
            <a:off x="1918678" y="1822995"/>
            <a:ext cx="773864" cy="773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BD3C2A-E2BA-1851-7521-10037A43CE9D}"/>
              </a:ext>
            </a:extLst>
          </p:cNvPr>
          <p:cNvSpPr/>
          <p:nvPr/>
        </p:nvSpPr>
        <p:spPr>
          <a:xfrm>
            <a:off x="1979478" y="3407796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136148-3001-B7C3-7836-42B0938C839B}"/>
              </a:ext>
            </a:extLst>
          </p:cNvPr>
          <p:cNvCxnSpPr/>
          <p:nvPr/>
        </p:nvCxnSpPr>
        <p:spPr>
          <a:xfrm flipH="1">
            <a:off x="2305609" y="2590175"/>
            <a:ext cx="1" cy="817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D666849-DEE0-C44B-8831-2D056F575B77}"/>
              </a:ext>
            </a:extLst>
          </p:cNvPr>
          <p:cNvSpPr/>
          <p:nvPr/>
        </p:nvSpPr>
        <p:spPr>
          <a:xfrm>
            <a:off x="4153625" y="1822995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B14468-1707-9C27-22A1-370BD522CE4F}"/>
              </a:ext>
            </a:extLst>
          </p:cNvPr>
          <p:cNvCxnSpPr>
            <a:endCxn id="30" idx="2"/>
          </p:cNvCxnSpPr>
          <p:nvPr/>
        </p:nvCxnSpPr>
        <p:spPr>
          <a:xfrm>
            <a:off x="2692542" y="2179527"/>
            <a:ext cx="146108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3A7F25-3683-FBF9-B514-299034A03B1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692541" y="2179527"/>
            <a:ext cx="1461084" cy="15306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E0C11C10-3528-A764-25EF-9B350FBC7C83}"/>
              </a:ext>
            </a:extLst>
          </p:cNvPr>
          <p:cNvSpPr/>
          <p:nvPr/>
        </p:nvSpPr>
        <p:spPr>
          <a:xfrm>
            <a:off x="2467273" y="2439901"/>
            <a:ext cx="901122" cy="870021"/>
          </a:xfrm>
          <a:prstGeom prst="diamon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3B30E0-7C51-6785-83B9-F43139F21134}"/>
              </a:ext>
            </a:extLst>
          </p:cNvPr>
          <p:cNvCxnSpPr>
            <a:cxnSpLocks/>
          </p:cNvCxnSpPr>
          <p:nvPr/>
        </p:nvCxnSpPr>
        <p:spPr>
          <a:xfrm>
            <a:off x="2588309" y="2466353"/>
            <a:ext cx="104424" cy="1799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A0DE11-D8F5-4EB8-76A9-EBC85B1C72B7}"/>
              </a:ext>
            </a:extLst>
          </p:cNvPr>
          <p:cNvCxnSpPr>
            <a:cxnSpLocks/>
          </p:cNvCxnSpPr>
          <p:nvPr/>
        </p:nvCxnSpPr>
        <p:spPr>
          <a:xfrm flipV="1">
            <a:off x="2588308" y="3107676"/>
            <a:ext cx="122599" cy="3851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EC9891-CC12-08A3-6EE7-81FCBAB60BB2}"/>
              </a:ext>
            </a:extLst>
          </p:cNvPr>
          <p:cNvCxnSpPr>
            <a:cxnSpLocks/>
          </p:cNvCxnSpPr>
          <p:nvPr/>
        </p:nvCxnSpPr>
        <p:spPr>
          <a:xfrm flipH="1">
            <a:off x="3162164" y="2214247"/>
            <a:ext cx="991654" cy="4731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C8E9BC2-A301-E2E3-3E48-7D8F8062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" r="75"/>
          <a:stretch/>
        </p:blipFill>
        <p:spPr>
          <a:xfrm>
            <a:off x="272888" y="4377987"/>
            <a:ext cx="5778551" cy="19623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4F2B7-8850-8C7C-43BA-53377A67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13" y="1603655"/>
            <a:ext cx="3905250" cy="2318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621F5B-1FE7-433E-12C9-9A5A024CF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20"/>
          <a:stretch/>
        </p:blipFill>
        <p:spPr>
          <a:xfrm>
            <a:off x="6299199" y="4361020"/>
            <a:ext cx="5323417" cy="15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function:</a:t>
            </a:r>
            <a:r>
              <a:rPr lang="zh-CN" altLang="en-US"/>
              <a:t> </a:t>
            </a:r>
            <a:r>
              <a:rPr lang="en-US" altLang="zh-CN"/>
              <a:t>state-action</a:t>
            </a:r>
            <a:r>
              <a:rPr lang="zh-CN" altLang="en-US"/>
              <a:t> </a:t>
            </a:r>
            <a:r>
              <a:rPr lang="en-US" altLang="zh-CN"/>
              <a:t>value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513FAA-0FAE-A7D8-8E61-06EC31357845}"/>
              </a:ext>
            </a:extLst>
          </p:cNvPr>
          <p:cNvSpPr/>
          <p:nvPr/>
        </p:nvSpPr>
        <p:spPr>
          <a:xfrm>
            <a:off x="1918678" y="1822995"/>
            <a:ext cx="773864" cy="773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BD3C2A-E2BA-1851-7521-10037A43CE9D}"/>
              </a:ext>
            </a:extLst>
          </p:cNvPr>
          <p:cNvSpPr/>
          <p:nvPr/>
        </p:nvSpPr>
        <p:spPr>
          <a:xfrm>
            <a:off x="1979478" y="3407796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136148-3001-B7C3-7836-42B0938C839B}"/>
              </a:ext>
            </a:extLst>
          </p:cNvPr>
          <p:cNvCxnSpPr/>
          <p:nvPr/>
        </p:nvCxnSpPr>
        <p:spPr>
          <a:xfrm flipH="1">
            <a:off x="2305609" y="2590175"/>
            <a:ext cx="1" cy="817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D666849-DEE0-C44B-8831-2D056F575B77}"/>
              </a:ext>
            </a:extLst>
          </p:cNvPr>
          <p:cNvSpPr/>
          <p:nvPr/>
        </p:nvSpPr>
        <p:spPr>
          <a:xfrm>
            <a:off x="4153625" y="1822995"/>
            <a:ext cx="713064" cy="713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B14468-1707-9C27-22A1-370BD522CE4F}"/>
              </a:ext>
            </a:extLst>
          </p:cNvPr>
          <p:cNvCxnSpPr>
            <a:endCxn id="30" idx="2"/>
          </p:cNvCxnSpPr>
          <p:nvPr/>
        </p:nvCxnSpPr>
        <p:spPr>
          <a:xfrm>
            <a:off x="2692542" y="2179527"/>
            <a:ext cx="146108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3A7F25-3683-FBF9-B514-299034A03B1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692541" y="2179527"/>
            <a:ext cx="1461084" cy="15306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E0C11C10-3528-A764-25EF-9B350FBC7C83}"/>
              </a:ext>
            </a:extLst>
          </p:cNvPr>
          <p:cNvSpPr/>
          <p:nvPr/>
        </p:nvSpPr>
        <p:spPr>
          <a:xfrm>
            <a:off x="2467273" y="2439901"/>
            <a:ext cx="901122" cy="870021"/>
          </a:xfrm>
          <a:prstGeom prst="diamon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3B30E0-7C51-6785-83B9-F43139F21134}"/>
              </a:ext>
            </a:extLst>
          </p:cNvPr>
          <p:cNvCxnSpPr>
            <a:cxnSpLocks/>
          </p:cNvCxnSpPr>
          <p:nvPr/>
        </p:nvCxnSpPr>
        <p:spPr>
          <a:xfrm>
            <a:off x="2588309" y="2466353"/>
            <a:ext cx="104424" cy="1799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A0DE11-D8F5-4EB8-76A9-EBC85B1C72B7}"/>
              </a:ext>
            </a:extLst>
          </p:cNvPr>
          <p:cNvCxnSpPr>
            <a:cxnSpLocks/>
          </p:cNvCxnSpPr>
          <p:nvPr/>
        </p:nvCxnSpPr>
        <p:spPr>
          <a:xfrm flipV="1">
            <a:off x="2588308" y="3107676"/>
            <a:ext cx="122599" cy="3851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EC9891-CC12-08A3-6EE7-81FCBAB60BB2}"/>
              </a:ext>
            </a:extLst>
          </p:cNvPr>
          <p:cNvCxnSpPr>
            <a:cxnSpLocks/>
          </p:cNvCxnSpPr>
          <p:nvPr/>
        </p:nvCxnSpPr>
        <p:spPr>
          <a:xfrm flipH="1">
            <a:off x="3162164" y="2214247"/>
            <a:ext cx="991654" cy="4731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C8E9BC2-A301-E2E3-3E48-7D8F8062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" r="75"/>
          <a:stretch/>
        </p:blipFill>
        <p:spPr>
          <a:xfrm>
            <a:off x="272888" y="4377987"/>
            <a:ext cx="5778551" cy="19623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4F2B7-8850-8C7C-43BA-53377A67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13" y="1603655"/>
            <a:ext cx="3905250" cy="2318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621F5B-1FE7-433E-12C9-9A5A024CF7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9199" y="4361020"/>
            <a:ext cx="5323417" cy="19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8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</a:t>
            </a:r>
            <a:r>
              <a:rPr lang="zh-CN" altLang="en-US"/>
              <a:t> </a:t>
            </a:r>
            <a:r>
              <a:rPr lang="en-US" altLang="zh-CN"/>
              <a:t>programming: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D6F28-31CD-0A19-FC55-BE6D7837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088147"/>
            <a:ext cx="7772400" cy="324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3E084-56D0-CFFE-A067-C23EF5D6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767" y="5408084"/>
            <a:ext cx="4699000" cy="495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C3CBB7-66D1-0E2D-D2FA-26B0A6675564}"/>
              </a:ext>
            </a:extLst>
          </p:cNvPr>
          <p:cNvCxnSpPr/>
          <p:nvPr/>
        </p:nvCxnSpPr>
        <p:spPr>
          <a:xfrm>
            <a:off x="2472267" y="4478867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Reward</a:t>
            </a:r>
            <a:r>
              <a:rPr lang="zh-CN" altLang="en-US"/>
              <a:t> </a:t>
            </a:r>
            <a:r>
              <a:rPr lang="en-US" altLang="zh-CN"/>
              <a:t>hypothesis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1" y="1637956"/>
            <a:ext cx="6045199" cy="3582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30601-CD87-F524-889F-D6319364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535084"/>
            <a:ext cx="2408158" cy="9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7B563-ED97-2FEB-4523-8DB2222A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6" y="1909233"/>
            <a:ext cx="80916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3C890-026B-4000-F8D7-48DA6B0C4F45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84066E-E383-07F3-6F29-F5CD64A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B376C9-D7F4-EEE4-333A-CAC509044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0A4D88-B411-2722-1B37-59797FF9A832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B949A-C8A3-CAE7-49C6-1466E812EE69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A84D5E-BB99-C268-2E39-A8C76FADCD02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63150D-A74D-42BA-A4AC-F4B7BFF3D36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0893C7-23A3-C091-13C4-C4CE2D2D4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1F91E-6D6A-7682-06B9-F06480B78A87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51F1E0-B96D-C465-EDC6-2D51B6E3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2AA9F-32FA-582A-3C74-E93E4A4F31EF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3D09-2BEA-6149-C903-1C5AAC19B247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423CB8-21EA-EE39-5701-F051A8EC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879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Value</a:t>
            </a:r>
            <a:r>
              <a:rPr lang="zh-CN" altLang="en-US"/>
              <a:t> </a:t>
            </a:r>
            <a:r>
              <a:rPr lang="en-US" altLang="zh-CN"/>
              <a:t>iteration</a:t>
            </a: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952A1-B214-DDAA-0C50-0DCB194BBA83}"/>
              </a:ext>
            </a:extLst>
          </p:cNvPr>
          <p:cNvGrpSpPr/>
          <p:nvPr/>
        </p:nvGrpSpPr>
        <p:grpSpPr>
          <a:xfrm>
            <a:off x="2209800" y="1810842"/>
            <a:ext cx="7772400" cy="3574984"/>
            <a:chOff x="2209800" y="1810842"/>
            <a:chExt cx="7772400" cy="3574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269C5A-ECED-6F88-B012-8019C3C84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D6EB01-9CE1-1684-9A13-2806FF906D13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6345CB-6585-8C15-BBE4-716E1DB6193F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F820B-A5BA-1D25-887B-FBF0C2F5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1744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69C5A-ECED-6F88-B012-8019C3C8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0842"/>
            <a:ext cx="7772400" cy="35749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value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EA17D-AF7A-C32F-3A6C-2A625675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12" y="3789828"/>
            <a:ext cx="17907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C541B-1A64-76C7-1074-D0A039D7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712" y="4823677"/>
            <a:ext cx="1892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3CB6-30B7-957A-4D0E-52FD95C5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292F-B37B-FE0A-FAD0-4A55A281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0"/>
            <a:ext cx="10515600" cy="1325563"/>
          </a:xfrm>
        </p:spPr>
        <p:txBody>
          <a:bodyPr/>
          <a:lstStyle/>
          <a:p>
            <a:r>
              <a:rPr lang="en-US" altLang="zh-CN" b="1"/>
              <a:t>What</a:t>
            </a:r>
            <a:r>
              <a:rPr lang="zh-CN" altLang="en-US" b="1"/>
              <a:t> </a:t>
            </a:r>
            <a:r>
              <a:rPr lang="en-US" altLang="zh-CN" b="1"/>
              <a:t>we</a:t>
            </a:r>
            <a:r>
              <a:rPr lang="zh-CN" altLang="en-US" b="1"/>
              <a:t> </a:t>
            </a:r>
            <a:r>
              <a:rPr lang="en-US" altLang="zh-CN" b="1"/>
              <a:t>might</a:t>
            </a:r>
            <a:r>
              <a:rPr lang="zh-CN" altLang="en-US" b="1"/>
              <a:t> </a:t>
            </a:r>
            <a:r>
              <a:rPr lang="en-US" altLang="zh-CN" b="1"/>
              <a:t>learn?</a:t>
            </a:r>
            <a:endParaRPr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DD5414-0F88-A0E9-E69A-C1573E1A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065" y="1657348"/>
            <a:ext cx="7289870" cy="4753283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Understand that reinforcement learning extends beyond the Rescorla-Wagner model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Implement a classical reinforcement learning algorithm</a:t>
            </a:r>
            <a:r>
              <a:rPr lang="en-US" altLang="zh-CN" sz="2400"/>
              <a:t>s</a:t>
            </a:r>
            <a:r>
              <a:rPr lang="zh-CN" altLang="en-US" sz="2400"/>
              <a:t> </a:t>
            </a:r>
            <a:r>
              <a:rPr lang="en-US" altLang="zh-CN" sz="2400"/>
              <a:t>from</a:t>
            </a:r>
            <a:r>
              <a:rPr lang="zh-CN" altLang="en-US" sz="2400"/>
              <a:t> </a:t>
            </a:r>
            <a:r>
              <a:rPr lang="en-US" altLang="zh-CN" sz="2400"/>
              <a:t>scratch</a:t>
            </a:r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Learn how to frame psychological problems</a:t>
            </a:r>
            <a:r>
              <a:rPr lang="zh-CN" altLang="en-US" sz="2400"/>
              <a:t> </a:t>
            </a:r>
            <a:r>
              <a:rPr lang="en-US" sz="2400"/>
              <a:t>within the reinforcement learning framework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altLang="zh-CN" sz="2400"/>
              <a:t>Gain</a:t>
            </a:r>
            <a:r>
              <a:rPr lang="zh-CN" altLang="en-US" sz="2400"/>
              <a:t> </a:t>
            </a:r>
            <a:r>
              <a:rPr lang="en-US" altLang="zh-CN" sz="2400"/>
              <a:t>acquiantance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some</a:t>
            </a:r>
            <a:r>
              <a:rPr lang="zh-CN" altLang="en-US" sz="2400"/>
              <a:t> </a:t>
            </a:r>
            <a:r>
              <a:rPr lang="en-US" altLang="zh-CN" sz="2400"/>
              <a:t>cutting-edge</a:t>
            </a:r>
            <a:r>
              <a:rPr lang="zh-CN" altLang="en-US" sz="2400"/>
              <a:t> </a:t>
            </a:r>
            <a:r>
              <a:rPr lang="en-US" altLang="zh-CN" sz="2400"/>
              <a:t>content</a:t>
            </a:r>
            <a:r>
              <a:rPr lang="zh-CN" altLang="en-US" sz="2400"/>
              <a:t> </a:t>
            </a:r>
            <a:r>
              <a:rPr lang="en-US" altLang="zh-CN" sz="2400"/>
              <a:t>about</a:t>
            </a:r>
            <a:r>
              <a:rPr lang="zh-CN" altLang="en-US" sz="2400"/>
              <a:t> </a:t>
            </a:r>
            <a:r>
              <a:rPr lang="en-US" altLang="zh-CN" sz="2400"/>
              <a:t>planning</a:t>
            </a:r>
            <a:r>
              <a:rPr lang="zh-CN" altLang="en-US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8697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r>
              <a:rPr lang="zh-CN" altLang="en-US"/>
              <a:t> </a:t>
            </a:r>
            <a:r>
              <a:rPr lang="en-US" altLang="zh-CN"/>
              <a:t>Iteration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67E22-335F-8C8B-2660-BCE8DDEB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35" y="1539063"/>
            <a:ext cx="5756509" cy="44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66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Another</a:t>
            </a:r>
            <a:r>
              <a:rPr lang="zh-CN" altLang="en-US"/>
              <a:t> </a:t>
            </a:r>
            <a:r>
              <a:rPr lang="en-US" altLang="zh-CN"/>
              <a:t>persepctive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67E22-335F-8C8B-2660-BCE8DDEB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0565" y="1690688"/>
            <a:ext cx="6852750" cy="41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5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When</a:t>
            </a:r>
            <a:r>
              <a:rPr lang="zh-CN" altLang="en-US"/>
              <a:t> </a:t>
            </a:r>
            <a:r>
              <a:rPr lang="en-US" altLang="zh-CN"/>
              <a:t>estimation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accurate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B84F5A-A5C5-DA36-30B7-46CA5F9E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92" y="1860549"/>
            <a:ext cx="7233722" cy="40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90A1D5-61D6-39B4-0E3F-6584D205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080" y="2190853"/>
            <a:ext cx="4709721" cy="34939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altLang="zh-CN" sz="2400"/>
          </a:p>
          <a:p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state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action</a:t>
            </a:r>
            <a:r>
              <a:rPr lang="zh-CN" altLang="en-US" sz="2400"/>
              <a:t> </a:t>
            </a:r>
            <a:r>
              <a:rPr lang="en-US" altLang="zh-CN" sz="2400"/>
              <a:t>space</a:t>
            </a:r>
            <a:r>
              <a:rPr lang="zh-CN" altLang="en-US" sz="2400"/>
              <a:t> </a:t>
            </a:r>
            <a:r>
              <a:rPr lang="en-US" altLang="zh-CN" sz="2400"/>
              <a:t>can</a:t>
            </a:r>
            <a:r>
              <a:rPr lang="zh-CN" altLang="en-US" sz="2400"/>
              <a:t> </a:t>
            </a:r>
            <a:r>
              <a:rPr lang="en-US" altLang="zh-CN" sz="2400"/>
              <a:t>be</a:t>
            </a:r>
            <a:r>
              <a:rPr lang="zh-CN" altLang="en-US" sz="2400"/>
              <a:t> </a:t>
            </a:r>
            <a:r>
              <a:rPr lang="en-US" altLang="zh-CN" sz="2400"/>
              <a:t>huge</a:t>
            </a:r>
            <a:r>
              <a:rPr lang="zh-CN" altLang="en-US" sz="2400"/>
              <a:t> 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not</a:t>
            </a:r>
            <a:r>
              <a:rPr lang="zh-CN" altLang="en-US" sz="2400"/>
              <a:t> </a:t>
            </a:r>
            <a:r>
              <a:rPr lang="en-US" altLang="zh-CN" sz="2400"/>
              <a:t>always</a:t>
            </a:r>
            <a:r>
              <a:rPr lang="zh-CN" altLang="en-US" sz="2400"/>
              <a:t> </a:t>
            </a:r>
            <a:r>
              <a:rPr lang="en-US" altLang="zh-CN" sz="2400"/>
              <a:t>know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transition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reward</a:t>
            </a:r>
            <a:r>
              <a:rPr lang="zh-CN" altLang="en-US" sz="2400"/>
              <a:t> </a:t>
            </a:r>
            <a:r>
              <a:rPr lang="en-US" altLang="zh-CN" sz="2400"/>
              <a:t>fucntion</a:t>
            </a:r>
            <a:r>
              <a:rPr lang="zh-CN" altLang="en-US" sz="2400"/>
              <a:t> </a:t>
            </a:r>
            <a:endParaRPr lang="en-US" altLang="zh-CN"/>
          </a:p>
          <a:p>
            <a:pPr marL="0" indent="0">
              <a:buNone/>
            </a:pPr>
            <a:endParaRPr lang="en-US" altLang="zh-CN"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34FEEB-33FC-D297-CCAD-8A1B62D2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What’s</a:t>
            </a:r>
            <a:r>
              <a:rPr lang="zh-CN" altLang="en-US"/>
              <a:t> </a:t>
            </a:r>
            <a:r>
              <a:rPr lang="en-US" altLang="zh-CN"/>
              <a:t>wrong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dynamic</a:t>
            </a:r>
            <a:r>
              <a:rPr lang="zh-CN" altLang="en-US"/>
              <a:t> </a:t>
            </a:r>
            <a:r>
              <a:rPr lang="en-US" altLang="zh-CN"/>
              <a:t>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432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Sampling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36BC7-1F9F-288A-B281-846E5E39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42" y="1778338"/>
            <a:ext cx="3287904" cy="1650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9277C-D349-CFD9-4B8D-52A20767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34" y="3516650"/>
            <a:ext cx="2403570" cy="2585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EFC2EE-F9D9-E8B7-D170-0DF33419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2" y="2235353"/>
            <a:ext cx="4316579" cy="36524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EA39A7-2282-9C1E-61DE-38B61955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47917" y="1157119"/>
            <a:ext cx="3394807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7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Get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sample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36BC7-1F9F-288A-B281-846E5E39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42" y="1778338"/>
            <a:ext cx="3287904" cy="1650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9277C-D349-CFD9-4B8D-52A20767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34" y="3516650"/>
            <a:ext cx="2403570" cy="258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5B9D98-0D94-A1B1-5955-E8780007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39" y="3293166"/>
            <a:ext cx="2767476" cy="896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30AC3-9011-32EF-25F6-37654E1D3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26" y="2291293"/>
            <a:ext cx="4602332" cy="6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D6ACDA-4D0A-0796-E538-6B55A5D3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TD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(Q</a:t>
            </a:r>
            <a:r>
              <a:rPr lang="zh-CN" altLang="en-US"/>
              <a:t> </a:t>
            </a:r>
            <a:r>
              <a:rPr lang="en-US" altLang="zh-CN"/>
              <a:t>learning)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57709-068F-19C9-364F-CC5AD475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75" y="1771649"/>
            <a:ext cx="7434627" cy="39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0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小倉鼠走迷宮 - YouTube">
            <a:extLst>
              <a:ext uri="{FF2B5EF4-FFF2-40B4-BE49-F238E27FC236}">
                <a16:creationId xmlns:a16="http://schemas.microsoft.com/office/drawing/2014/main" id="{4871BDDA-D637-9EC9-D22D-84EC2016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97" y="1398823"/>
            <a:ext cx="7218405" cy="40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1" y="1964608"/>
            <a:ext cx="3700071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B5CFA-7F19-5303-887D-201B7BA33772}"/>
              </a:ext>
            </a:extLst>
          </p:cNvPr>
          <p:cNvSpPr txBox="1"/>
          <p:nvPr/>
        </p:nvSpPr>
        <p:spPr>
          <a:xfrm>
            <a:off x="3159652" y="5944111"/>
            <a:ext cx="18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20%</a:t>
            </a:r>
            <a:r>
              <a:rPr lang="zh-CN" altLang="en-US"/>
              <a:t> </a:t>
            </a:r>
            <a:r>
              <a:rPr lang="en-US" altLang="zh-CN"/>
              <a:t>slippery</a:t>
            </a:r>
            <a:r>
              <a:rPr lang="zh-CN" altLang="en-US"/>
              <a:t> </a:t>
            </a:r>
            <a:r>
              <a:rPr lang="en-US" altLang="zh-CN"/>
              <a:t>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7B6D-2CF4-0EFD-5BB9-0EFD000E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8226" y="1964608"/>
            <a:ext cx="3666361" cy="39795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90AC4F-A9D4-3635-F694-3836B8F2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5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5107" y="1964608"/>
            <a:ext cx="3612598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9B0C3-D5B5-0F92-0694-DA11EBF6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96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586</Words>
  <Application>Microsoft Macintosh PowerPoint</Application>
  <PresentationFormat>Widescreen</PresentationFormat>
  <Paragraphs>169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Microsoft YaHei UI</vt:lpstr>
      <vt:lpstr>Arial</vt:lpstr>
      <vt:lpstr>Calibri</vt:lpstr>
      <vt:lpstr>Calibri Light</vt:lpstr>
      <vt:lpstr>Office Theme</vt:lpstr>
      <vt:lpstr>Dynamic Programming</vt:lpstr>
      <vt:lpstr>This tutorial is built based on…</vt:lpstr>
      <vt:lpstr>The motivation of this tutorial</vt:lpstr>
      <vt:lpstr>What we might learn?</vt:lpstr>
      <vt:lpstr>Overview</vt:lpstr>
      <vt:lpstr>PowerPoint Presentation</vt:lpstr>
      <vt:lpstr>Frozen Lake </vt:lpstr>
      <vt:lpstr>Frozen Lake </vt:lpstr>
      <vt:lpstr>Frozen Lake 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Goal</vt:lpstr>
      <vt:lpstr>Goal: reward hypothesis</vt:lpstr>
      <vt:lpstr>Cumulative reward</vt:lpstr>
      <vt:lpstr>PowerPoint Presentation</vt:lpstr>
      <vt:lpstr>PowerPoint Presentation</vt:lpstr>
      <vt:lpstr>PowerPoint Presentation</vt:lpstr>
      <vt:lpstr>PowerPoint Presentation</vt:lpstr>
      <vt:lpstr>Goal: reward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function: state-action value function</vt:lpstr>
      <vt:lpstr>Q function: state-action value function</vt:lpstr>
      <vt:lpstr>Q function: state-action value function</vt:lpstr>
      <vt:lpstr>Dynamic programming: policy evaluation</vt:lpstr>
      <vt:lpstr>Reward hypothesis</vt:lpstr>
      <vt:lpstr>Policy improvement</vt:lpstr>
      <vt:lpstr>Policy improvement</vt:lpstr>
      <vt:lpstr>Value iteration</vt:lpstr>
      <vt:lpstr>From value to Q function</vt:lpstr>
      <vt:lpstr>Q function Iteration</vt:lpstr>
      <vt:lpstr>Another persepctive</vt:lpstr>
      <vt:lpstr>When estimation is not accurate</vt:lpstr>
      <vt:lpstr>What’s wrong with dynamic programming</vt:lpstr>
      <vt:lpstr>Sampling as a solution</vt:lpstr>
      <vt:lpstr>Get one sample</vt:lpstr>
      <vt:lpstr>TD learning (Q learning)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230</cp:revision>
  <dcterms:created xsi:type="dcterms:W3CDTF">2023-05-03T03:32:06Z</dcterms:created>
  <dcterms:modified xsi:type="dcterms:W3CDTF">2024-12-11T07:15:34Z</dcterms:modified>
</cp:coreProperties>
</file>